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76" r:id="rId14"/>
    <p:sldId id="277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346B-027F-A2D7-95FE-85B6CAC9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0B26FC-5C33-CA91-70D1-E9B8DCCAB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7E1AB-BC3C-FC34-4C33-7756EB16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49042-1001-A6E5-2C67-7901BE9E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52326B-8D66-751F-C313-C6525C33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46E09-106D-F9E4-A6B3-FE887DBD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2E3AC0-E259-F843-3DAF-5531BE999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52E621-717D-49B3-1FD5-C74B0CFB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DCB6AC-A087-ED01-81E0-E5178AF7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4282B5-13AD-C5C8-8151-15639131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6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058CB6E-25BB-9E7E-13BF-6DB52A56D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805937-476A-C8C9-364C-5952A065D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714064-0374-7648-89C3-CECB90F30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D04C2-DCE0-EC20-FE70-ADBD1D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790768-2CE3-73A5-A853-E0FC0594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8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6237A-78B7-53C3-0A25-FC80171C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5ABD4A-CD20-6FD4-3BB6-10E632AEC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7B7FF8-42F1-96BB-16FC-103B988B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36AFD6-E5DD-DCA9-2B33-5120B1FC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018EB-8959-0B19-051B-0D6874C0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321CD-3F83-EBC9-66F9-F23D1A4B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3ED7A1-50BF-5731-5F53-D65043AA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B5F3CF-ECA6-A70B-F8DA-2B18E4E2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ABAE6A-2FFF-3D15-B4BB-80C864898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D4B36A-60D8-091C-E97C-F4E95F33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8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5D212-016B-9ED9-FEB7-517ED17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86D3A7-403D-0124-6076-8ECE337F4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172166-6617-36D0-2371-A639EBD4B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E08E71-CC9C-DBC5-DFB4-4E25B04B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6114A6-AEB7-E5C6-83E3-C431BF7EB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205DF-0688-1EEF-CC12-7B8282E1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8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11C0A-EB50-111E-B2C3-F0E7C665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041354-D49A-F7B6-54ED-69DD07FEC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039CC3-53EB-AAEF-CAAB-F30B8A5AA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25E893-F10F-D11C-76F7-6E68AD0C5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B08289-B16B-660E-CCAC-0CFCB838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2C4ED6-0538-39EF-7AA5-80990B6C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BD1C5D7-A733-F4C2-DEB0-3D6D91CE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42C2F0-D6A2-40A3-760F-731B3122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7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16A31-55E5-90E7-0E6A-B45BBD6D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014D0D-29F4-3DCD-73E8-0C20D774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A55C68-89A6-FAE2-7CFD-707CCCEA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559A95-64AD-6907-1746-F2422B91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39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8EB892-C279-2EEF-F350-C82D9367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527902-E55D-0351-9379-D2583D82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385128-14CA-E1A9-D3C8-7E07EA02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AFBD4-E805-4C90-18FE-D357BF29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EAE57E-59B3-22C8-C650-889F42A8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314D34-29D9-B72E-2C3F-1A66B1423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F1E839-73F6-F279-AD34-43E23FB3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703556-D98D-89E3-39C0-1DBCB07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AA3EB1-9BA1-B477-74E3-638EE81E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D0ED0-CB3B-DA77-6710-8C5A6EC5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258B15-BC35-248D-CA10-AEC38752F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FFB654-5844-CFD0-8E73-7F95CEE5F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BCB052-9E39-8360-259D-7EBA89B7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5C7E2A-8EB9-4CD7-4C68-9BF327C0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A9B5CC-EC75-1E03-7FC3-85DD71E3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C62EF-86F9-28F6-F232-C49894C0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3EB4D2-864E-FF4C-1E9C-49533E20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A22278-FF90-28FB-33C6-2855358C0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856576-BB00-439A-8B6A-9930D61D330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23B8F-89AD-9846-707A-B5308527C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39F2EA-C4BD-4836-17D2-AB1716783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2529D4-F265-45AF-B312-1631BE65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62D65-005C-C3BA-CD68-F53B41CA6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99" y="228600"/>
            <a:ext cx="11853333" cy="6524096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государственный электротехнический</a:t>
            </a:r>
            <a:b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 «ЛЭТИ» им. В.И. Ульянова (Ленина)</a:t>
            </a:r>
            <a:b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Лабораторная работа №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шифров 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DES, 3DES</a:t>
            </a: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Магма</a:t>
            </a:r>
            <a:b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_______________ Васильева Ольга , группа 1381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Руководитель:___________ Племянников А.К., доцент каф. ИБ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Сант-Петербург 2024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3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CDF80-E05D-79E5-571B-94EA8360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3-DES: </a:t>
            </a:r>
            <a:r>
              <a:rPr lang="ru-RU" dirty="0"/>
              <a:t>Анализ реализации в </a:t>
            </a:r>
            <a:r>
              <a:rPr lang="en-US" dirty="0"/>
              <a:t>Cryptool2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86A49-B7F2-F9B3-F418-E463F996E5EE}"/>
              </a:ext>
            </a:extLst>
          </p:cNvPr>
          <p:cNvSpPr txBox="1"/>
          <p:nvPr/>
        </p:nvSpPr>
        <p:spPr>
          <a:xfrm>
            <a:off x="9418320" y="1168400"/>
            <a:ext cx="2529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3-DES</a:t>
            </a:r>
            <a:r>
              <a:rPr lang="ru-RU" dirty="0"/>
              <a:t> в</a:t>
            </a:r>
            <a:r>
              <a:rPr lang="en-US" dirty="0"/>
              <a:t> CrypTool2 </a:t>
            </a:r>
            <a:r>
              <a:rPr lang="ru-RU" dirty="0"/>
              <a:t> может принимать на вход ключи длиной 24 байта, что соответствует трем ключам для шифрования отдельными блоками </a:t>
            </a:r>
            <a:r>
              <a:rPr lang="en-US" dirty="0"/>
              <a:t>Des</a:t>
            </a:r>
            <a:r>
              <a:rPr lang="ru-RU" dirty="0"/>
              <a:t>. </a:t>
            </a:r>
          </a:p>
          <a:p>
            <a:r>
              <a:rPr lang="ru-RU" dirty="0"/>
              <a:t>Если на вход подать три ключа, то результат аналогичен построенной модели режима</a:t>
            </a:r>
            <a:r>
              <a:rPr lang="en-US" dirty="0"/>
              <a:t> DES-3DES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71B835-048A-6B63-6D6B-DD2B3338A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7" y="1064895"/>
            <a:ext cx="88487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E43D2-F957-45D6-C9BF-171709B2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ru-RU" dirty="0"/>
              <a:t>Магма: Расчет первого раунда</a:t>
            </a:r>
            <a:endParaRPr lang="en-US" dirty="0"/>
          </a:p>
        </p:txBody>
      </p:sp>
      <p:pic>
        <p:nvPicPr>
          <p:cNvPr id="4" name="Рисунок 3" descr="Изображение выглядит как текст, дисплей, снимок экра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F134BFFD-B87D-E64B-0D74-366769108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3" t="43556" r="1260" b="40889"/>
          <a:stretch/>
        </p:blipFill>
        <p:spPr>
          <a:xfrm>
            <a:off x="203201" y="1117919"/>
            <a:ext cx="5948680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33A06-DB56-8AAD-AC9B-C26333E96B07}"/>
              </a:ext>
            </a:extLst>
          </p:cNvPr>
          <p:cNvSpPr txBox="1"/>
          <p:nvPr/>
        </p:nvSpPr>
        <p:spPr>
          <a:xfrm>
            <a:off x="6380480" y="2641600"/>
            <a:ext cx="5449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Исходные данные первого раунда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Блок </a:t>
            </a:r>
            <a:r>
              <a:rPr lang="en-US" dirty="0"/>
              <a:t>56 61 73 69 6C 79 65 76</a:t>
            </a:r>
            <a:endParaRPr lang="ru-RU" dirty="0"/>
          </a:p>
          <a:p>
            <a:r>
              <a:rPr lang="ru-RU" dirty="0"/>
              <a:t>Раундовый ключ</a:t>
            </a:r>
            <a:r>
              <a:rPr lang="en-US" dirty="0"/>
              <a:t> 31 33 38 31</a:t>
            </a:r>
            <a:endParaRPr lang="ru-RU" dirty="0"/>
          </a:p>
          <a:p>
            <a:endParaRPr lang="ru-RU" dirty="0"/>
          </a:p>
          <a:p>
            <a:r>
              <a:rPr lang="ru-RU" dirty="0"/>
              <a:t>Результат:</a:t>
            </a:r>
          </a:p>
          <a:p>
            <a:r>
              <a:rPr lang="ru-RU" dirty="0"/>
              <a:t>Результат раунда </a:t>
            </a:r>
            <a:r>
              <a:rPr lang="en-US" dirty="0"/>
              <a:t>0E 2B 3C BD</a:t>
            </a:r>
            <a:endParaRPr lang="ru-RU" dirty="0"/>
          </a:p>
          <a:p>
            <a:r>
              <a:rPr lang="ru-RU" dirty="0"/>
              <a:t>Результирующий блок </a:t>
            </a:r>
            <a:r>
              <a:rPr lang="en-US" dirty="0"/>
              <a:t>6C 79 65 76 0E 2B 3C BD</a:t>
            </a:r>
          </a:p>
        </p:txBody>
      </p:sp>
      <p:pic>
        <p:nvPicPr>
          <p:cNvPr id="9" name="Рисунок 8" descr="Изображение выглядит как текст, дисплей, снимок экра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FB0D43A5-D8F7-0A3C-795F-9AB00F50E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25481" r="2396" b="27260"/>
          <a:stretch/>
        </p:blipFill>
        <p:spPr>
          <a:xfrm>
            <a:off x="362315" y="2641600"/>
            <a:ext cx="5652400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7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9E599-BAD5-0AEF-8306-4608ECE8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ru-RU" dirty="0"/>
              <a:t>Магма: Ручной расчет первого раунда шифрования</a:t>
            </a:r>
            <a:endParaRPr lang="en-US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429933D-FC93-9005-5049-35984850E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44053"/>
              </p:ext>
            </p:extLst>
          </p:nvPr>
        </p:nvGraphicFramePr>
        <p:xfrm>
          <a:off x="365760" y="1324928"/>
          <a:ext cx="356616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770">
                  <a:extLst>
                    <a:ext uri="{9D8B030D-6E8A-4147-A177-3AD203B41FA5}">
                      <a16:colId xmlns:a16="http://schemas.microsoft.com/office/drawing/2014/main" val="1556846582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4197824533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1813576197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894661143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3282851614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219154657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1654988195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86456098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Блок текста (8 символов)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04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70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</a:t>
                      </a: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7946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464113-6665-22B8-A162-3033DD928808}"/>
              </a:ext>
            </a:extLst>
          </p:cNvPr>
          <p:cNvSpPr txBox="1"/>
          <p:nvPr/>
        </p:nvSpPr>
        <p:spPr>
          <a:xfrm>
            <a:off x="4343400" y="1324928"/>
            <a:ext cx="773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1381 1234 5678 9012 3456 7890 1234 5678</a:t>
            </a:r>
          </a:p>
          <a:p>
            <a:r>
              <a:rPr lang="ru-RU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31 33 38 31 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31 32 33 34 35 36 37 38 39 30 31 32 33 34 35 36 37 38 39 30 31 32 33 34 35 36 37 38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22746-CDF6-A479-F939-DCF5A372213D}"/>
              </a:ext>
            </a:extLst>
          </p:cNvPr>
          <p:cNvSpPr txBox="1"/>
          <p:nvPr/>
        </p:nvSpPr>
        <p:spPr>
          <a:xfrm>
            <a:off x="254000" y="2279035"/>
            <a:ext cx="531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Сложение по модулю 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^32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01101100 01111001 01100101 01110110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Ключ: 00110001 00110011 00111000 00110001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1001 1101 1010 1100 1001 1101 1010 0111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1375D-6A82-CCB9-3942-A0907A613131}"/>
              </a:ext>
            </a:extLst>
          </p:cNvPr>
          <p:cNvSpPr txBox="1"/>
          <p:nvPr/>
        </p:nvSpPr>
        <p:spPr>
          <a:xfrm>
            <a:off x="3931920" y="2511991"/>
            <a:ext cx="503936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 складывается с правой частью блока по модулю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2^32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07F394CC-F6BC-7FDC-28CB-7B9759309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686154"/>
              </p:ext>
            </p:extLst>
          </p:nvPr>
        </p:nvGraphicFramePr>
        <p:xfrm>
          <a:off x="365760" y="3325637"/>
          <a:ext cx="4297680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3311554059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3805407560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680826487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035273601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1311411601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745027744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835154526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3937481042"/>
                    </a:ext>
                  </a:extLst>
                </a:gridCol>
              </a:tblGrid>
              <a:tr h="21116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 (D)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 (A)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 (C)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 (D)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 (A)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dirty="0"/>
                        <a:t>7</a:t>
                      </a: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557746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4802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C873A7D-5661-A811-62E0-D40725FA23DD}"/>
              </a:ext>
            </a:extLst>
          </p:cNvPr>
          <p:cNvSpPr txBox="1"/>
          <p:nvPr/>
        </p:nvSpPr>
        <p:spPr>
          <a:xfrm>
            <a:off x="5191760" y="3368458"/>
            <a:ext cx="503936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Каждые 4 бита результата подвергаются замене согласно таблице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блоков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замены: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1111 1010 1000 1011 0000 1001 0100 1001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86DEF-C0E2-59F9-331F-1A65F6FFFF40}"/>
              </a:ext>
            </a:extLst>
          </p:cNvPr>
          <p:cNvSpPr txBox="1"/>
          <p:nvPr/>
        </p:nvSpPr>
        <p:spPr>
          <a:xfrm>
            <a:off x="365760" y="4084320"/>
            <a:ext cx="1088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Циклический сдвиг на 11 битов влево: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101 1000 0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 1010 0100 1111 1101 0100  (58 4A 4F D4)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28BDE-2F4C-00D0-D663-BFDC4F95989E}"/>
              </a:ext>
            </a:extLst>
          </p:cNvPr>
          <p:cNvSpPr txBox="1"/>
          <p:nvPr/>
        </p:nvSpPr>
        <p:spPr>
          <a:xfrm>
            <a:off x="355600" y="459694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Сложение по модулю 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^32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Блок:                                  0101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правый со сдвигом: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0101 1000 0100 1010 0100 1111 1101 0100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                          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0000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00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11 11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45411-318D-FAAE-2B6D-417008FD427F}"/>
              </a:ext>
            </a:extLst>
          </p:cNvPr>
          <p:cNvSpPr txBox="1"/>
          <p:nvPr/>
        </p:nvSpPr>
        <p:spPr>
          <a:xfrm>
            <a:off x="6543040" y="4804411"/>
            <a:ext cx="503936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ранее складывается с левой частью блока по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3EBB4-49A8-8907-880C-58BEDBF9E7E1}"/>
              </a:ext>
            </a:extLst>
          </p:cNvPr>
          <p:cNvSpPr txBox="1"/>
          <p:nvPr/>
        </p:nvSpPr>
        <p:spPr>
          <a:xfrm>
            <a:off x="365760" y="5730240"/>
            <a:ext cx="778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Сублок</a:t>
            </a:r>
            <a:r>
              <a:rPr lang="en-US" dirty="0"/>
              <a:t> L` : 6C 79 65 76</a:t>
            </a:r>
          </a:p>
          <a:p>
            <a:r>
              <a:rPr lang="ru-RU" dirty="0" err="1"/>
              <a:t>Сублок</a:t>
            </a:r>
            <a:r>
              <a:rPr lang="ru-RU" dirty="0"/>
              <a:t> </a:t>
            </a:r>
            <a:r>
              <a:rPr lang="en-US" dirty="0"/>
              <a:t>R` :</a:t>
            </a:r>
            <a:r>
              <a:rPr lang="ru-RU" dirty="0"/>
              <a:t> </a:t>
            </a:r>
            <a:r>
              <a:rPr lang="en-US" b="1" dirty="0"/>
              <a:t>0E 2B 3C BD</a:t>
            </a:r>
          </a:p>
        </p:txBody>
      </p:sp>
    </p:spTree>
    <p:extLst>
      <p:ext uri="{BB962C8B-B14F-4D97-AF65-F5344CB8AC3E}">
        <p14:creationId xmlns:p14="http://schemas.microsoft.com/office/powerpoint/2010/main" val="54859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CE862-A1CF-CA91-699C-5C176991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Шифр Магма</a:t>
            </a:r>
            <a:endParaRPr lang="en-US" dirty="0"/>
          </a:p>
        </p:txBody>
      </p:sp>
      <p:pic>
        <p:nvPicPr>
          <p:cNvPr id="4" name="Рисунок 3" descr="Изображение выглядит как текст, снимок экрана, Прямоугольн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0934BEC7-E5AC-01D0-0A12-B10710D7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432" r="123" b="33457"/>
          <a:stretch/>
        </p:blipFill>
        <p:spPr>
          <a:xfrm>
            <a:off x="383116" y="1523998"/>
            <a:ext cx="5137151" cy="350520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линия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E45FBDA5-E43B-9FD3-D179-4767DF1E0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 r="123" b="20988"/>
          <a:stretch/>
        </p:blipFill>
        <p:spPr>
          <a:xfrm>
            <a:off x="6436784" y="1523998"/>
            <a:ext cx="5137151" cy="3505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B175F1-7C45-20EE-C281-098D7861B227}"/>
              </a:ext>
            </a:extLst>
          </p:cNvPr>
          <p:cNvSpPr txBox="1"/>
          <p:nvPr/>
        </p:nvSpPr>
        <p:spPr>
          <a:xfrm>
            <a:off x="383116" y="5181600"/>
            <a:ext cx="513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Шифр Магма в режиме работы простой заменой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7F95F-EDE2-0E5B-F631-D335351CB312}"/>
              </a:ext>
            </a:extLst>
          </p:cNvPr>
          <p:cNvSpPr txBox="1"/>
          <p:nvPr/>
        </p:nvSpPr>
        <p:spPr>
          <a:xfrm>
            <a:off x="6453736" y="5181600"/>
            <a:ext cx="513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Шифр Магма в режиме работы простой заменой с зацеплением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70C14-46EB-F7A5-AADA-5FF39DBCD292}"/>
              </a:ext>
            </a:extLst>
          </p:cNvPr>
          <p:cNvSpPr txBox="1"/>
          <p:nvPr/>
        </p:nvSpPr>
        <p:spPr>
          <a:xfrm>
            <a:off x="383116" y="6011333"/>
            <a:ext cx="1042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3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03919-9085-E4FC-71E3-32233D373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29FDF-5B76-E28F-62D7-865D16A0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Шифр Магма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15485-DC5D-4B08-AB86-D37E7CECC28F}"/>
              </a:ext>
            </a:extLst>
          </p:cNvPr>
          <p:cNvSpPr txBox="1"/>
          <p:nvPr/>
        </p:nvSpPr>
        <p:spPr>
          <a:xfrm>
            <a:off x="383116" y="6011333"/>
            <a:ext cx="1042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BD2B4-E9E6-8A08-BF8C-CBD3C33C1266}"/>
              </a:ext>
            </a:extLst>
          </p:cNvPr>
          <p:cNvSpPr txBox="1"/>
          <p:nvPr/>
        </p:nvSpPr>
        <p:spPr>
          <a:xfrm>
            <a:off x="448733" y="1464733"/>
            <a:ext cx="1131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Зашифрованные изображения были сохранены в виде изображение </a:t>
            </a:r>
            <a:r>
              <a:rPr lang="en-US" dirty="0"/>
              <a:t>.bmp</a:t>
            </a:r>
            <a:r>
              <a:rPr lang="ru-RU" dirty="0"/>
              <a:t>. Затем средствами </a:t>
            </a:r>
            <a:r>
              <a:rPr lang="en-US" dirty="0" err="1"/>
              <a:t>Cryptool</a:t>
            </a:r>
            <a:r>
              <a:rPr lang="en-US" dirty="0"/>
              <a:t> 1 </a:t>
            </a:r>
            <a:r>
              <a:rPr lang="ru-RU" dirty="0"/>
              <a:t>были сжаты.</a:t>
            </a:r>
            <a:endParaRPr lang="en-US" dirty="0"/>
          </a:p>
        </p:txBody>
      </p:sp>
      <p:pic>
        <p:nvPicPr>
          <p:cNvPr id="10" name="Рисунок 9" descr="Изображение выглядит как электроника, текст, Устройство вывод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DBDC0F83-3466-0A07-3CF2-C100B644B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296" r="-41" b="21358"/>
          <a:stretch/>
        </p:blipFill>
        <p:spPr>
          <a:xfrm>
            <a:off x="448733" y="2421466"/>
            <a:ext cx="5145617" cy="3589867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электроника, диспле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C7255648-BA13-970B-731F-451230141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2222" r="-41" b="27037"/>
          <a:stretch/>
        </p:blipFill>
        <p:spPr>
          <a:xfrm>
            <a:off x="6208182" y="2421466"/>
            <a:ext cx="5145618" cy="279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F61E5F-CEED-194A-82AC-D2046E8EFC3D}"/>
              </a:ext>
            </a:extLst>
          </p:cNvPr>
          <p:cNvSpPr txBox="1"/>
          <p:nvPr/>
        </p:nvSpPr>
        <p:spPr>
          <a:xfrm>
            <a:off x="6172199" y="5283201"/>
            <a:ext cx="5249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левой картинки было сжато зашифрованное изображение в режиме работы простой замены с зацеплением, на правой картинки – в режиме работы простой замены. Как видно из результатов сжать изображений – в первом случае изображение сжалось на незначительную величину, а во втором случае не сжалось вовсе.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3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2FA59-4C84-21A5-1D25-93FB8BF3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7" y="0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E67A1-AAC9-38EB-F052-4B31C91800AA}"/>
              </a:ext>
            </a:extLst>
          </p:cNvPr>
          <p:cNvSpPr txBox="1"/>
          <p:nvPr/>
        </p:nvSpPr>
        <p:spPr>
          <a:xfrm>
            <a:off x="427566" y="914400"/>
            <a:ext cx="113368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исследованы режимы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ECB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выявлены следующие основные характеристики шифра: симметричный блочный шифр, длина ключа – 64 бита (8 из которых символы четности), размер блока – 64 бита. В основе алгоритма лежит сеть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Фейстеля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16 раундами и рядом перестановок.</a:t>
            </a:r>
          </a:p>
          <a:p>
            <a:pPr marL="228600" indent="-228600">
              <a:buFontTx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расчет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субблоков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раундовых ключей для первого раунда: шифровался блок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Vasilyev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результат ручных и автоматизированных расчетов результата раунда совпали.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Было оценено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атаки грубой силы для данных режимов при известной части ключа на примере текста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1800 символов. Режим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показал себя лучше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больщинства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пунктах.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Была исследована реализация шифра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3DES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CrypTool2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путем построения модели был выявлен возможный режим работы модуля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TripleDes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при длине ключа, равной 24 байтов, используется режим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DES-3DES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котором используется 3 различных ключа для каждого этапа.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встроенного модуля и построенной модели совпали.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исследован шифр ГОСТ 28147-89 МАГМА и выявлены следующие основные характеристики данного шифра: симметричный блочный шифр, длина ключа – 256, размер блока – 64 бита. В основе алгоритма лежит сеть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Фейстеля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32 раундами, рядом перестановок и сдвигов.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проведен расчет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субблоков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первого раунда: шифровался блок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Vasilyev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результат ручных и автоматизированных расчетов результата раунда совпали.</a:t>
            </a:r>
          </a:p>
          <a:p>
            <a:pPr marL="228600" indent="-2286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Различными режимами шифра была зашифрована картинка и было отмечено, что в режиме простой замены в виду шифрования блоков небольшой группой ключей можно выявить очертания исходной картинки, когда в режиме простой замены с зацеплением в виду влияния предыдущего шифрованного блока достигается небольшая энтропия шифровки, что подтверждает попытка сжатия (сжать изображение не удалось).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5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62922-D125-A00E-A434-751B55E3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 и задание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6AB7D-35A5-9627-4F4A-5498E7E71FE7}"/>
              </a:ext>
            </a:extLst>
          </p:cNvPr>
          <p:cNvSpPr txBox="1"/>
          <p:nvPr/>
        </p:nvSpPr>
        <p:spPr>
          <a:xfrm>
            <a:off x="477520" y="1445153"/>
            <a:ext cx="112369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Приобретение навыков работы с шифрами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DES, 3DES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Магма.</a:t>
            </a: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Задание: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Изучить преобразования DES по шаблонной схеме DES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CrypTool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  c  учетом рекомендаций  Методического пособия (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с. 20 , п.п.1-4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  В отчете представить скриншот с данными и результатами раунда №1, скриншот со значением ключа первого раунда, фото черновиков ручных расчетов.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Провести исследование DES  в режимах работы ECB и CBC, используя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CrypTool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и с учетом  рекомендаций Методического пособия (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с. 21 - 22,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пп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6, 7,8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В отчете представить схемы алгоритмов работы DES в режимах ECB и CBC, результаты  оценки трудоемкости атаки "грубой силы"  на DES в режимах  ЕСВ и СВС.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Разработать схему в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CrypTool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  для экспериментального определения  всех версий 3-DES, реализованных в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Cryptool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  В отчете представить  разработанную схему, схемы алгоритмов выявленных версий 3-DES  (на основе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модуля DES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Изучить преобразования шифра Магма с помощью приложения ЛИТОРЕЯ, с учетом рекомендаций  Методического пособия (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с. 20,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п.п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2-4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  В отчете представить скриншот с данными и результатами раунда №1,  фото черновиков ручных расчетов.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Провести исследование шифра Магма  в режимах работы простой замены и простой замены с зацеплением, используя приложение ЛИТОРЕЯ и с учетом  рекомендаций Методического пособия (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на с. 21 - 22,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пп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1 -5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В отчете представить скриншоты зашифрованных изображений, полученных  в разных режимах работы).</a:t>
            </a: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84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3519A-48E0-57FA-10E2-B2175AA5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1"/>
            <a:ext cx="10515600" cy="1325563"/>
          </a:xfrm>
        </p:spPr>
        <p:txBody>
          <a:bodyPr/>
          <a:lstStyle/>
          <a:p>
            <a:r>
              <a:rPr lang="en-US" dirty="0"/>
              <a:t>DES:</a:t>
            </a:r>
            <a:r>
              <a:rPr lang="ru-RU" dirty="0"/>
              <a:t> Исходные данные и результаты со значением раундового ключа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4D8AE9-2270-7D92-2B11-9F94EEA3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41" y="1596758"/>
            <a:ext cx="2697826" cy="37390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0613C1-5F32-50CC-0245-D8A7AA5C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29" y="5597525"/>
            <a:ext cx="4562475" cy="7429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0EC5D00-BEF8-B430-D5AF-FBA68CA99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67" y="1466806"/>
            <a:ext cx="6026150" cy="40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49335-18D9-DD92-E87A-5B81A186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0"/>
            <a:ext cx="10515600" cy="1325563"/>
          </a:xfrm>
        </p:spPr>
        <p:txBody>
          <a:bodyPr/>
          <a:lstStyle/>
          <a:p>
            <a:r>
              <a:rPr lang="en-US" dirty="0"/>
              <a:t>DES: </a:t>
            </a:r>
            <a:r>
              <a:rPr lang="ru-RU" dirty="0"/>
              <a:t>Ручные расчеты для первого раунда</a:t>
            </a:r>
            <a:endParaRPr lang="en-US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E382495-9143-9D47-7909-560CCF682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784930"/>
              </p:ext>
            </p:extLst>
          </p:nvPr>
        </p:nvGraphicFramePr>
        <p:xfrm>
          <a:off x="287867" y="1278467"/>
          <a:ext cx="1930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300">
                  <a:extLst>
                    <a:ext uri="{9D8B030D-6E8A-4147-A177-3AD203B41FA5}">
                      <a16:colId xmlns:a16="http://schemas.microsoft.com/office/drawing/2014/main" val="1142937743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2807766787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2514705914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723985966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771080152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546715898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749066083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1345253848"/>
                    </a:ext>
                  </a:extLst>
                </a:gridCol>
              </a:tblGrid>
              <a:tr h="325968">
                <a:tc gridSpan="8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Ключ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6182"/>
                  </a:ext>
                </a:extLst>
              </a:tr>
              <a:tr h="32596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_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802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DA038D-789F-FB7D-6B3D-7117D0AC5D3C}"/>
              </a:ext>
            </a:extLst>
          </p:cNvPr>
          <p:cNvSpPr txBox="1"/>
          <p:nvPr/>
        </p:nvSpPr>
        <p:spPr>
          <a:xfrm>
            <a:off x="3344333" y="1468073"/>
            <a:ext cx="5384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0011000</a:t>
            </a:r>
            <a:r>
              <a:rPr lang="en-US" sz="1100" dirty="0">
                <a:solidFill>
                  <a:srgbClr val="FF0000"/>
                </a:solidFill>
              </a:rPr>
              <a:t>1</a:t>
            </a:r>
            <a:r>
              <a:rPr lang="en-US" sz="1100" dirty="0"/>
              <a:t> 0011001</a:t>
            </a:r>
            <a:r>
              <a:rPr lang="en-US" sz="1100" dirty="0">
                <a:solidFill>
                  <a:srgbClr val="FF0000"/>
                </a:solidFill>
              </a:rPr>
              <a:t>1</a:t>
            </a:r>
            <a:r>
              <a:rPr lang="en-US" sz="1100" dirty="0"/>
              <a:t> 0011100</a:t>
            </a:r>
            <a:r>
              <a:rPr lang="en-US" sz="1100" dirty="0">
                <a:solidFill>
                  <a:srgbClr val="FF0000"/>
                </a:solidFill>
              </a:rPr>
              <a:t>0</a:t>
            </a:r>
            <a:r>
              <a:rPr lang="en-US" sz="1100" dirty="0"/>
              <a:t> 0011000</a:t>
            </a:r>
            <a:r>
              <a:rPr lang="en-US" sz="1100" dirty="0">
                <a:solidFill>
                  <a:srgbClr val="FF0000"/>
                </a:solidFill>
              </a:rPr>
              <a:t>1</a:t>
            </a:r>
            <a:r>
              <a:rPr lang="en-US" sz="1100" dirty="0"/>
              <a:t> 0011000</a:t>
            </a:r>
            <a:r>
              <a:rPr lang="en-US" sz="1100" dirty="0">
                <a:solidFill>
                  <a:srgbClr val="FF0000"/>
                </a:solidFill>
              </a:rPr>
              <a:t>0</a:t>
            </a:r>
            <a:r>
              <a:rPr lang="en-US" sz="1100" dirty="0"/>
              <a:t> 0011001</a:t>
            </a:r>
            <a:r>
              <a:rPr lang="en-US" sz="1100" dirty="0">
                <a:solidFill>
                  <a:srgbClr val="FF0000"/>
                </a:solidFill>
              </a:rPr>
              <a:t>1</a:t>
            </a:r>
            <a:r>
              <a:rPr lang="en-US" sz="1100" dirty="0"/>
              <a:t> 0101111</a:t>
            </a:r>
            <a:r>
              <a:rPr lang="en-US" sz="1100" dirty="0">
                <a:solidFill>
                  <a:srgbClr val="FF0000"/>
                </a:solidFill>
              </a:rPr>
              <a:t>1</a:t>
            </a:r>
            <a:r>
              <a:rPr lang="en-US" sz="1100" dirty="0"/>
              <a:t> 0100110</a:t>
            </a:r>
            <a:r>
              <a:rPr lang="en-US" sz="11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7A1F19B-2E3E-1AA6-CA7A-C82B719EDE96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218267" y="1581946"/>
            <a:ext cx="1189566" cy="62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A973A7EE-2518-B141-48D5-BB785F8A4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533933"/>
              </p:ext>
            </p:extLst>
          </p:nvPr>
        </p:nvGraphicFramePr>
        <p:xfrm>
          <a:off x="287866" y="2342979"/>
          <a:ext cx="11650128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8133">
                  <a:extLst>
                    <a:ext uri="{9D8B030D-6E8A-4147-A177-3AD203B41FA5}">
                      <a16:colId xmlns:a16="http://schemas.microsoft.com/office/drawing/2014/main" val="2473613933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599242246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803927067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837573758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989701971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086953157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558076293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455987121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420660819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504060744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220120220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62633555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671947637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128091085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764943363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098433718"/>
                    </a:ext>
                  </a:extLst>
                </a:gridCol>
              </a:tblGrid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124385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63110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982398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4932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33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91553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777561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49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35541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002406"/>
                  </a:ext>
                </a:extLst>
              </a:tr>
            </a:tbl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497AE77-B3B5-9B81-2CB4-B40DC28AF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4199995"/>
            <a:ext cx="8448675" cy="981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B44F31-E7CC-C65F-796D-C9C875B9EE20}"/>
              </a:ext>
            </a:extLst>
          </p:cNvPr>
          <p:cNvSpPr txBox="1"/>
          <p:nvPr/>
        </p:nvSpPr>
        <p:spPr>
          <a:xfrm>
            <a:off x="8796867" y="4512736"/>
            <a:ext cx="314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Перестановка для ключа</a:t>
            </a:r>
            <a:endParaRPr lang="en-US" dirty="0"/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585C43A7-7EFD-3A6B-3C62-16310707D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696150"/>
              </p:ext>
            </p:extLst>
          </p:nvPr>
        </p:nvGraphicFramePr>
        <p:xfrm>
          <a:off x="287869" y="5618527"/>
          <a:ext cx="11650125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6675">
                  <a:extLst>
                    <a:ext uri="{9D8B030D-6E8A-4147-A177-3AD203B41FA5}">
                      <a16:colId xmlns:a16="http://schemas.microsoft.com/office/drawing/2014/main" val="1199075578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694492849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826711033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569684660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2436320628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490626371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500134339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959035847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223487659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415562467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762380470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2629835903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019690259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826208438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133036457"/>
                    </a:ext>
                  </a:extLst>
                </a:gridCol>
              </a:tblGrid>
              <a:tr h="21153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6945"/>
                  </a:ext>
                </a:extLst>
              </a:tr>
              <a:tr h="21153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831949"/>
                  </a:ext>
                </a:extLst>
              </a:tr>
              <a:tr h="21153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562797"/>
                  </a:ext>
                </a:extLst>
              </a:tr>
              <a:tr h="21153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004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00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2BF9B-0BB4-7A4E-8674-0E89086BDAA4}"/>
              </a:ext>
            </a:extLst>
          </p:cNvPr>
          <p:cNvSpPr txBox="1">
            <a:spLocks/>
          </p:cNvSpPr>
          <p:nvPr/>
        </p:nvSpPr>
        <p:spPr>
          <a:xfrm>
            <a:off x="838200" y="39899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DES: </a:t>
            </a:r>
            <a:r>
              <a:rPr lang="ru-RU" dirty="0"/>
              <a:t>Ручные расчеты для первого раунда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FF012-381C-9568-E48E-6C1A5204545A}"/>
              </a:ext>
            </a:extLst>
          </p:cNvPr>
          <p:cNvSpPr txBox="1"/>
          <p:nvPr/>
        </p:nvSpPr>
        <p:spPr>
          <a:xfrm>
            <a:off x="152399" y="1474634"/>
            <a:ext cx="173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Сдвиг</a:t>
            </a:r>
            <a:endParaRPr lang="en-US" dirty="0"/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67A6DB17-346A-2A2A-5A17-A70FB552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56677"/>
              </p:ext>
            </p:extLst>
          </p:nvPr>
        </p:nvGraphicFramePr>
        <p:xfrm>
          <a:off x="1115341" y="1297836"/>
          <a:ext cx="1087345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6675">
                  <a:extLst>
                    <a:ext uri="{9D8B030D-6E8A-4147-A177-3AD203B41FA5}">
                      <a16:colId xmlns:a16="http://schemas.microsoft.com/office/drawing/2014/main" val="1199075578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694492849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826711033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569684660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2436320628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490626371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500134339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959035847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223487659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415562467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762380470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2629835903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019690259"/>
                    </a:ext>
                  </a:extLst>
                </a:gridCol>
                <a:gridCol w="776675">
                  <a:extLst>
                    <a:ext uri="{9D8B030D-6E8A-4147-A177-3AD203B41FA5}">
                      <a16:colId xmlns:a16="http://schemas.microsoft.com/office/drawing/2014/main" val="3826208438"/>
                    </a:ext>
                  </a:extLst>
                </a:gridCol>
              </a:tblGrid>
              <a:tr h="21153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6945"/>
                  </a:ext>
                </a:extLst>
              </a:tr>
              <a:tr h="21153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31949"/>
                  </a:ext>
                </a:extLst>
              </a:tr>
              <a:tr h="21153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9562797"/>
                  </a:ext>
                </a:extLst>
              </a:tr>
              <a:tr h="21153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004810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AC6171-E815-C78D-922E-08FF3FBF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7" y="2277274"/>
            <a:ext cx="3781425" cy="214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24F8C-28DD-5B16-0596-C1C953281FF1}"/>
              </a:ext>
            </a:extLst>
          </p:cNvPr>
          <p:cNvSpPr txBox="1"/>
          <p:nvPr/>
        </p:nvSpPr>
        <p:spPr>
          <a:xfrm>
            <a:off x="4140200" y="2420721"/>
            <a:ext cx="292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Объединение и сжатие раундового ключа</a:t>
            </a:r>
            <a:endParaRPr lang="en-US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158321F-E3ED-1B78-723B-61BC581D2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84148"/>
              </p:ext>
            </p:extLst>
          </p:nvPr>
        </p:nvGraphicFramePr>
        <p:xfrm>
          <a:off x="6925733" y="2420720"/>
          <a:ext cx="5063058" cy="1871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843">
                  <a:extLst>
                    <a:ext uri="{9D8B030D-6E8A-4147-A177-3AD203B41FA5}">
                      <a16:colId xmlns:a16="http://schemas.microsoft.com/office/drawing/2014/main" val="3593051368"/>
                    </a:ext>
                  </a:extLst>
                </a:gridCol>
                <a:gridCol w="843843">
                  <a:extLst>
                    <a:ext uri="{9D8B030D-6E8A-4147-A177-3AD203B41FA5}">
                      <a16:colId xmlns:a16="http://schemas.microsoft.com/office/drawing/2014/main" val="1784684245"/>
                    </a:ext>
                  </a:extLst>
                </a:gridCol>
                <a:gridCol w="843843">
                  <a:extLst>
                    <a:ext uri="{9D8B030D-6E8A-4147-A177-3AD203B41FA5}">
                      <a16:colId xmlns:a16="http://schemas.microsoft.com/office/drawing/2014/main" val="646165295"/>
                    </a:ext>
                  </a:extLst>
                </a:gridCol>
                <a:gridCol w="843843">
                  <a:extLst>
                    <a:ext uri="{9D8B030D-6E8A-4147-A177-3AD203B41FA5}">
                      <a16:colId xmlns:a16="http://schemas.microsoft.com/office/drawing/2014/main" val="1881733600"/>
                    </a:ext>
                  </a:extLst>
                </a:gridCol>
                <a:gridCol w="843843">
                  <a:extLst>
                    <a:ext uri="{9D8B030D-6E8A-4147-A177-3AD203B41FA5}">
                      <a16:colId xmlns:a16="http://schemas.microsoft.com/office/drawing/2014/main" val="478933601"/>
                    </a:ext>
                  </a:extLst>
                </a:gridCol>
                <a:gridCol w="843843">
                  <a:extLst>
                    <a:ext uri="{9D8B030D-6E8A-4147-A177-3AD203B41FA5}">
                      <a16:colId xmlns:a16="http://schemas.microsoft.com/office/drawing/2014/main" val="2683642802"/>
                    </a:ext>
                  </a:extLst>
                </a:gridCol>
              </a:tblGrid>
              <a:tr h="233985"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147863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761189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14643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82546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123469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859249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005398"/>
                  </a:ext>
                </a:extLst>
              </a:tr>
              <a:tr h="233985"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282180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70E0A1F3-D2EE-B6A2-8E08-D7986D942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38313"/>
              </p:ext>
            </p:extLst>
          </p:nvPr>
        </p:nvGraphicFramePr>
        <p:xfrm>
          <a:off x="1540933" y="5130799"/>
          <a:ext cx="9618134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4609">
                  <a:extLst>
                    <a:ext uri="{9D8B030D-6E8A-4147-A177-3AD203B41FA5}">
                      <a16:colId xmlns:a16="http://schemas.microsoft.com/office/drawing/2014/main" val="3199263257"/>
                    </a:ext>
                  </a:extLst>
                </a:gridCol>
                <a:gridCol w="7173525">
                  <a:extLst>
                    <a:ext uri="{9D8B030D-6E8A-4147-A177-3AD203B41FA5}">
                      <a16:colId xmlns:a16="http://schemas.microsoft.com/office/drawing/2014/main" val="3940325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Исходный текст: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Блок текста: </a:t>
                      </a:r>
                      <a:r>
                        <a:rPr lang="en-US" dirty="0"/>
                        <a:t>56 61 73 69 6C 79 65 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29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Исходный ключ: </a:t>
                      </a:r>
                      <a:r>
                        <a:rPr lang="en-US" dirty="0"/>
                        <a:t>31 33 38 31 30 33 5F 4D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58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Получено: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Раундовый ключ: 000000000010110011001100010101100100110011000110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057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46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CB409-4F1B-B445-BADA-B29980B7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0"/>
            <a:ext cx="10515600" cy="1325563"/>
          </a:xfrm>
        </p:spPr>
        <p:txBody>
          <a:bodyPr/>
          <a:lstStyle/>
          <a:p>
            <a:r>
              <a:rPr lang="en-US" dirty="0"/>
              <a:t>DES: </a:t>
            </a:r>
            <a:r>
              <a:rPr lang="ru-RU" dirty="0"/>
              <a:t>Ручные расчеты для первого раунда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AA763-6ACA-9A5F-3CA4-B494A9D1000E}"/>
              </a:ext>
            </a:extLst>
          </p:cNvPr>
          <p:cNvSpPr txBox="1"/>
          <p:nvPr/>
        </p:nvSpPr>
        <p:spPr>
          <a:xfrm>
            <a:off x="914400" y="1168400"/>
            <a:ext cx="9474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Vasilyev - 56 61 73 69 6C 79 65 76</a:t>
            </a:r>
          </a:p>
          <a:p>
            <a:r>
              <a:rPr lang="en-US" dirty="0"/>
              <a:t>                     HEX- </a:t>
            </a:r>
            <a:r>
              <a:rPr lang="ru-RU" dirty="0"/>
              <a:t>блок</a:t>
            </a:r>
          </a:p>
          <a:p>
            <a:r>
              <a:rPr lang="en-US" sz="1200" dirty="0"/>
              <a:t>01010110 01100001 01110011 01101001 01101100 01111001 01100101 01110110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E47BAE-A9FA-5373-F79B-48CAE395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9" y="2258774"/>
            <a:ext cx="8943975" cy="962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35364-8FD5-14B2-DFB1-1DA52E706BB5}"/>
              </a:ext>
            </a:extLst>
          </p:cNvPr>
          <p:cNvSpPr txBox="1"/>
          <p:nvPr/>
        </p:nvSpPr>
        <p:spPr>
          <a:xfrm>
            <a:off x="9465733" y="2258774"/>
            <a:ext cx="254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Начальная перестановка </a:t>
            </a:r>
            <a:r>
              <a:rPr lang="en-US" dirty="0"/>
              <a:t>IP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FC6F50F-CF16-D4F6-5D39-D494304B8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373433"/>
              </p:ext>
            </p:extLst>
          </p:nvPr>
        </p:nvGraphicFramePr>
        <p:xfrm>
          <a:off x="364072" y="3549285"/>
          <a:ext cx="11650128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8133">
                  <a:extLst>
                    <a:ext uri="{9D8B030D-6E8A-4147-A177-3AD203B41FA5}">
                      <a16:colId xmlns:a16="http://schemas.microsoft.com/office/drawing/2014/main" val="2473613933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599242246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803927067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837573758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989701971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086953157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558076293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455987121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420660819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504060744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220120220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162633555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671947637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128091085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2764943363"/>
                    </a:ext>
                  </a:extLst>
                </a:gridCol>
                <a:gridCol w="728133">
                  <a:extLst>
                    <a:ext uri="{9D8B030D-6E8A-4147-A177-3AD203B41FA5}">
                      <a16:colId xmlns:a16="http://schemas.microsoft.com/office/drawing/2014/main" val="3098433718"/>
                    </a:ext>
                  </a:extLst>
                </a:gridCol>
              </a:tblGrid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124385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663110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982398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784932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33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91553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777561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49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56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57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58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59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35541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00240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E5C2BC78-D44F-456D-7219-0853EF834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970209"/>
              </p:ext>
            </p:extLst>
          </p:nvPr>
        </p:nvGraphicFramePr>
        <p:xfrm>
          <a:off x="364072" y="5643914"/>
          <a:ext cx="11650134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302">
                  <a:extLst>
                    <a:ext uri="{9D8B030D-6E8A-4147-A177-3AD203B41FA5}">
                      <a16:colId xmlns:a16="http://schemas.microsoft.com/office/drawing/2014/main" val="2473613933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2599242246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3803927067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2837573758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1989701971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2086953157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1558076293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1455987121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1420660819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3504060744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3220120220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162633555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3671947637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2128091085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2764943363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3098433718"/>
                    </a:ext>
                  </a:extLst>
                </a:gridCol>
                <a:gridCol w="685302">
                  <a:extLst>
                    <a:ext uri="{9D8B030D-6E8A-4147-A177-3AD203B41FA5}">
                      <a16:colId xmlns:a16="http://schemas.microsoft.com/office/drawing/2014/main" val="3548783432"/>
                    </a:ext>
                  </a:extLst>
                </a:gridCol>
              </a:tblGrid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800" dirty="0"/>
                        <a:t>L0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663110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784932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800" dirty="0"/>
                        <a:t>R0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777561"/>
                  </a:ext>
                </a:extLst>
              </a:tr>
              <a:tr h="123734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002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66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9D348-592F-B736-6088-2F49851F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1"/>
            <a:ext cx="10515600" cy="1325563"/>
          </a:xfrm>
        </p:spPr>
        <p:txBody>
          <a:bodyPr/>
          <a:lstStyle/>
          <a:p>
            <a:r>
              <a:rPr lang="en-US" dirty="0"/>
              <a:t>DES: </a:t>
            </a:r>
            <a:r>
              <a:rPr lang="ru-RU" dirty="0"/>
              <a:t>Ручные расчеты для первого раунда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25A977-581D-BB24-760E-E4C31290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5" y="1041400"/>
            <a:ext cx="3343275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586487-3605-15D1-FF1B-A301C4CD0B67}"/>
              </a:ext>
            </a:extLst>
          </p:cNvPr>
          <p:cNvSpPr txBox="1"/>
          <p:nvPr/>
        </p:nvSpPr>
        <p:spPr>
          <a:xfrm>
            <a:off x="4181474" y="1041400"/>
            <a:ext cx="740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Расширение блока </a:t>
            </a:r>
            <a:r>
              <a:rPr lang="en-US" dirty="0"/>
              <a:t>R0</a:t>
            </a:r>
          </a:p>
          <a:p>
            <a:r>
              <a:rPr lang="en-US" dirty="0"/>
              <a:t>100000000001011111111100000111110001010000001010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8C775-1D8D-AAA9-7C0F-C4C66D79CDA5}"/>
              </a:ext>
            </a:extLst>
          </p:cNvPr>
          <p:cNvSpPr txBox="1"/>
          <p:nvPr/>
        </p:nvSpPr>
        <p:spPr>
          <a:xfrm>
            <a:off x="4181474" y="1769534"/>
            <a:ext cx="75489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Ключ: 000000000010110011001100010101100100110011000110</a:t>
            </a:r>
          </a:p>
          <a:p>
            <a:r>
              <a:rPr lang="ru-RU" dirty="0"/>
              <a:t>Блок:  </a:t>
            </a:r>
            <a:r>
              <a:rPr lang="en-US" dirty="0"/>
              <a:t>100000000001011111111100000111110001010000001010</a:t>
            </a:r>
          </a:p>
          <a:p>
            <a:r>
              <a:rPr lang="ru-RU" dirty="0"/>
              <a:t> </a:t>
            </a:r>
            <a:endParaRPr lang="ru-RU" b="1" dirty="0"/>
          </a:p>
          <a:p>
            <a:r>
              <a:rPr lang="en-US" b="1" dirty="0"/>
              <a:t>XOR</a:t>
            </a:r>
            <a:r>
              <a:rPr lang="ru-RU" b="1" dirty="0"/>
              <a:t>:     </a:t>
            </a:r>
            <a:r>
              <a:rPr lang="ru-RU" dirty="0"/>
              <a:t>100000 000011 101100 110000 010010 010101 100011 001100</a:t>
            </a:r>
            <a:endParaRPr lang="en-US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7DBD4F8-3705-F694-5908-4ADD15D61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311866"/>
              </p:ext>
            </p:extLst>
          </p:nvPr>
        </p:nvGraphicFramePr>
        <p:xfrm>
          <a:off x="224895" y="3208866"/>
          <a:ext cx="683630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269">
                  <a:extLst>
                    <a:ext uri="{9D8B030D-6E8A-4147-A177-3AD203B41FA5}">
                      <a16:colId xmlns:a16="http://schemas.microsoft.com/office/drawing/2014/main" val="1253954109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1580203044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3804166320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563695831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338796453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3808450665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2845148983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116508559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2291745496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2091513618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1882208668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1830112862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2828363370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3558754172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1113242185"/>
                    </a:ext>
                  </a:extLst>
                </a:gridCol>
                <a:gridCol w="427269">
                  <a:extLst>
                    <a:ext uri="{9D8B030D-6E8A-4147-A177-3AD203B41FA5}">
                      <a16:colId xmlns:a16="http://schemas.microsoft.com/office/drawing/2014/main" val="1852312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0000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0001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0110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1000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1001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1010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0001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0110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53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8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9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6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33172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13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15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5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13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7974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0100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1101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0011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1111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0101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1101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1011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1011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383128"/>
                  </a:ext>
                </a:extLst>
              </a:tr>
              <a:tr h="0">
                <a:tc gridSpan="16">
                  <a:txBody>
                    <a:bodyPr/>
                    <a:lstStyle/>
                    <a:p>
                      <a:pPr algn="ctr"/>
                      <a:r>
                        <a:rPr lang="ru-RU" sz="900" dirty="0"/>
                        <a:t>0100 1101 0011 1111 0101 1101 1011 1011</a:t>
                      </a:r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200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269B3B-5EEB-9AF4-9A9C-40BAA14E8D13}"/>
              </a:ext>
            </a:extLst>
          </p:cNvPr>
          <p:cNvSpPr txBox="1"/>
          <p:nvPr/>
        </p:nvSpPr>
        <p:spPr>
          <a:xfrm>
            <a:off x="7239000" y="3208866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Расчет правого блока с использованием раундового ключа и </a:t>
            </a:r>
            <a:r>
              <a:rPr lang="en-US" dirty="0"/>
              <a:t>S-</a:t>
            </a:r>
            <a:r>
              <a:rPr lang="ru-RU" dirty="0"/>
              <a:t>блоков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02B030-2BF8-7DB1-E0C9-AFDA8163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6" y="4477770"/>
            <a:ext cx="6849066" cy="357406"/>
          </a:xfrm>
          <a:prstGeom prst="rect">
            <a:avLst/>
          </a:prstGeom>
        </p:spPr>
      </p:pic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70B8A2E3-81AE-E58E-E14B-D02FADE79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944367"/>
              </p:ext>
            </p:extLst>
          </p:nvPr>
        </p:nvGraphicFramePr>
        <p:xfrm>
          <a:off x="175470" y="4898423"/>
          <a:ext cx="689849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156">
                  <a:extLst>
                    <a:ext uri="{9D8B030D-6E8A-4147-A177-3AD203B41FA5}">
                      <a16:colId xmlns:a16="http://schemas.microsoft.com/office/drawing/2014/main" val="2883748219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2011698182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4041838874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369741661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986880492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261177838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1201576465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1083387039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2901515544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3715059987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2678476652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3576723102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2485763332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1108792086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1630490532"/>
                    </a:ext>
                  </a:extLst>
                </a:gridCol>
                <a:gridCol w="431156">
                  <a:extLst>
                    <a:ext uri="{9D8B030D-6E8A-4147-A177-3AD203B41FA5}">
                      <a16:colId xmlns:a16="http://schemas.microsoft.com/office/drawing/2014/main" val="526742643"/>
                    </a:ext>
                  </a:extLst>
                </a:gridCol>
              </a:tblGrid>
              <a:tr h="178703"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209458"/>
                  </a:ext>
                </a:extLst>
              </a:tr>
              <a:tr h="178703"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3484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4954C0D-F2FC-A147-D9D8-243BD7AEA939}"/>
              </a:ext>
            </a:extLst>
          </p:cNvPr>
          <p:cNvSpPr txBox="1"/>
          <p:nvPr/>
        </p:nvSpPr>
        <p:spPr>
          <a:xfrm>
            <a:off x="7437120" y="4713757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Перестановка Р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FE653-F3AF-E11A-8C04-0AFCB3C4E9B6}"/>
              </a:ext>
            </a:extLst>
          </p:cNvPr>
          <p:cNvSpPr txBox="1"/>
          <p:nvPr/>
        </p:nvSpPr>
        <p:spPr>
          <a:xfrm>
            <a:off x="175470" y="5625459"/>
            <a:ext cx="471149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R0</a:t>
            </a:r>
            <a:r>
              <a:rPr lang="ru-RU" dirty="0"/>
              <a:t>:</a:t>
            </a:r>
            <a:r>
              <a:rPr lang="en-US" dirty="0"/>
              <a:t>  10111110010011101111110001011101</a:t>
            </a:r>
            <a:r>
              <a:rPr lang="ru-RU" dirty="0"/>
              <a:t> </a:t>
            </a:r>
            <a:endParaRPr lang="en-US" dirty="0"/>
          </a:p>
          <a:p>
            <a:r>
              <a:rPr lang="en-US" dirty="0"/>
              <a:t>L0</a:t>
            </a:r>
            <a:r>
              <a:rPr lang="ru-RU" dirty="0"/>
              <a:t>:</a:t>
            </a:r>
            <a:r>
              <a:rPr lang="en-US" dirty="0"/>
              <a:t>  11111111101001011101000101101110</a:t>
            </a:r>
            <a:endParaRPr lang="ru-RU" b="1" dirty="0"/>
          </a:p>
          <a:p>
            <a:r>
              <a:rPr lang="en-US" b="1" dirty="0"/>
              <a:t>XOR</a:t>
            </a:r>
            <a:r>
              <a:rPr lang="ru-RU" b="1" dirty="0"/>
              <a:t>:</a:t>
            </a:r>
            <a:r>
              <a:rPr lang="en-US" b="1" dirty="0"/>
              <a:t> 01000001111010110010110100110011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B0F3F-5773-8354-8DDF-3110A4439CE6}"/>
              </a:ext>
            </a:extLst>
          </p:cNvPr>
          <p:cNvSpPr txBox="1"/>
          <p:nvPr/>
        </p:nvSpPr>
        <p:spPr>
          <a:xfrm>
            <a:off x="5181600" y="5605530"/>
            <a:ext cx="654884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Результат 1-го раунда</a:t>
            </a:r>
            <a:endParaRPr lang="en-US" dirty="0"/>
          </a:p>
          <a:p>
            <a:r>
              <a:rPr lang="en-US" dirty="0"/>
              <a:t>L1 : </a:t>
            </a:r>
            <a:r>
              <a:rPr lang="en-US" b="1" dirty="0"/>
              <a:t>00000000111111100011100010000101</a:t>
            </a:r>
            <a:endParaRPr lang="en-US" dirty="0"/>
          </a:p>
          <a:p>
            <a:r>
              <a:rPr lang="en-US" dirty="0"/>
              <a:t>R1: </a:t>
            </a:r>
            <a:r>
              <a:rPr lang="en-US" b="1" dirty="0"/>
              <a:t>01000001111010110010110100110011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56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8FA58-3244-7DA5-9609-895CE4B7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DES: </a:t>
            </a:r>
            <a:r>
              <a:rPr lang="ru-RU" dirty="0"/>
              <a:t>Схемы режимов </a:t>
            </a:r>
            <a:r>
              <a:rPr lang="en-US" dirty="0"/>
              <a:t>ECB </a:t>
            </a:r>
            <a:r>
              <a:rPr lang="ru-RU" dirty="0"/>
              <a:t>и </a:t>
            </a:r>
            <a:r>
              <a:rPr lang="en-US" dirty="0"/>
              <a:t>CBC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5DE09-E9CE-BBBE-C446-D43AEDA01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8" y="1424305"/>
            <a:ext cx="5099259" cy="30765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49FF0-2861-7B43-9292-4CFF1F5D4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89" y="1245906"/>
            <a:ext cx="4402391" cy="3241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7F873-3650-79CD-C4D0-946005CC98FA}"/>
              </a:ext>
            </a:extLst>
          </p:cNvPr>
          <p:cNvSpPr txBox="1"/>
          <p:nvPr/>
        </p:nvSpPr>
        <p:spPr>
          <a:xfrm>
            <a:off x="1302036" y="4688764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Схема режима </a:t>
            </a:r>
            <a:r>
              <a:rPr lang="en-US" dirty="0"/>
              <a:t>ECB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D1EDF-56A7-549E-F0F7-F796935C5EDF}"/>
              </a:ext>
            </a:extLst>
          </p:cNvPr>
          <p:cNvSpPr txBox="1"/>
          <p:nvPr/>
        </p:nvSpPr>
        <p:spPr>
          <a:xfrm>
            <a:off x="7019004" y="4688764"/>
            <a:ext cx="387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Схема режима </a:t>
            </a:r>
            <a:r>
              <a:rPr lang="en-US" dirty="0"/>
              <a:t>CBC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14D72-26B2-972C-E392-330CE60F60DA}"/>
              </a:ext>
            </a:extLst>
          </p:cNvPr>
          <p:cNvSpPr txBox="1"/>
          <p:nvPr/>
        </p:nvSpPr>
        <p:spPr>
          <a:xfrm>
            <a:off x="926677" y="5128324"/>
            <a:ext cx="3848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этом режиме исходный файл M разбивается на 64-битовые блоки (по 8 байтов): M = M(1)M(2)...M(n). Каждый из этих блоков кодируется независимо с использованием одного и того же ключа шифрования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7DD20-3059-4DF8-C5E8-2DBBE264511B}"/>
              </a:ext>
            </a:extLst>
          </p:cNvPr>
          <p:cNvSpPr txBox="1"/>
          <p:nvPr/>
        </p:nvSpPr>
        <p:spPr>
          <a:xfrm>
            <a:off x="5608320" y="5128324"/>
            <a:ext cx="6482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этом режиме исходный файл M также, как и в режиме ECB, разбивается на 64-битовые блоки: M = M(1)M(2)...M(n). Первый блок M(1) складывается по модулю 2 с 64-битовым начальным вектором IV, который меняется ежедневно и держится в секрете. Полученная сумма затем шифруется с использованием ключа DES, известного и отправителю, и получателю информации. Полученный 64-битовый блок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шифртекста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C(1) складывается по модулю 2 со вторым блоком исходного текста, результат шифруется и получается второй 64-битовый блок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шифртекста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C(2) и т.д. Процедура повторяется до тех пор, пока не будут обработаны все блоки исходного текста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05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04CC0-02EA-78FF-FC76-18CFD5C3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325563"/>
          </a:xfrm>
        </p:spPr>
        <p:txBody>
          <a:bodyPr/>
          <a:lstStyle/>
          <a:p>
            <a:r>
              <a:rPr lang="en-US" dirty="0"/>
              <a:t>DES:</a:t>
            </a:r>
            <a:r>
              <a:rPr lang="ru-RU" dirty="0"/>
              <a:t> Атака грубой силы</a:t>
            </a:r>
            <a:endParaRPr lang="en-US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9B8B8B-4D49-4371-FD0A-2E182F2C5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620"/>
              </p:ext>
            </p:extLst>
          </p:nvPr>
        </p:nvGraphicFramePr>
        <p:xfrm>
          <a:off x="518161" y="1176866"/>
          <a:ext cx="542544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3785894858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681099641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3869434825"/>
                    </a:ext>
                  </a:extLst>
                </a:gridCol>
              </a:tblGrid>
              <a:tr h="27785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Кол-во символов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Неизвестные байты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Ожидаемое время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548068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1c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996319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1c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924518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~21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303560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~42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537237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~4.1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845156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~1.6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709700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~1.3e+002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812143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</a:t>
                      </a:r>
                      <a:r>
                        <a:rPr lang="ru-RU" dirty="0"/>
                        <a:t>1.</a:t>
                      </a:r>
                      <a:r>
                        <a:rPr lang="en-US" dirty="0"/>
                        <a:t>3e</a:t>
                      </a:r>
                      <a:r>
                        <a:rPr lang="ru-RU" dirty="0"/>
                        <a:t>+004</a:t>
                      </a:r>
                      <a:r>
                        <a:rPr lang="en-US" dirty="0"/>
                        <a:t> year</a:t>
                      </a: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25516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3394805-D2C2-8536-F4C4-BA0E4F960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63770"/>
              </p:ext>
            </p:extLst>
          </p:nvPr>
        </p:nvGraphicFramePr>
        <p:xfrm>
          <a:off x="6360161" y="1176866"/>
          <a:ext cx="542544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3785894858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681099641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3869434825"/>
                    </a:ext>
                  </a:extLst>
                </a:gridCol>
              </a:tblGrid>
              <a:tr h="27785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Кол-во символов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Неизвестные байты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Ожидаемое время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548068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1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996319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1c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924518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31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303560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537237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~6.3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845156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~2.3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709700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~2.9e+002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812143"/>
                  </a:ext>
                </a:extLst>
              </a:tr>
              <a:tr h="2817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~3.8e+004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2551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DCE6BF-4B49-1A3D-6155-F1C7FCEA0DED}"/>
              </a:ext>
            </a:extLst>
          </p:cNvPr>
          <p:cNvSpPr txBox="1"/>
          <p:nvPr/>
        </p:nvSpPr>
        <p:spPr>
          <a:xfrm>
            <a:off x="518161" y="4866640"/>
            <a:ext cx="389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 ECB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CEDE0-E89A-E92C-5C5F-03249C272721}"/>
              </a:ext>
            </a:extLst>
          </p:cNvPr>
          <p:cNvSpPr txBox="1"/>
          <p:nvPr/>
        </p:nvSpPr>
        <p:spPr>
          <a:xfrm>
            <a:off x="6217921" y="4803894"/>
            <a:ext cx="389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 CBC</a:t>
            </a:r>
          </a:p>
        </p:txBody>
      </p:sp>
    </p:spTree>
    <p:extLst>
      <p:ext uri="{BB962C8B-B14F-4D97-AF65-F5344CB8AC3E}">
        <p14:creationId xmlns:p14="http://schemas.microsoft.com/office/powerpoint/2010/main" val="7691364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2069</Words>
  <Application>Microsoft Office PowerPoint</Application>
  <PresentationFormat>Широкоэкранный</PresentationFormat>
  <Paragraphs>758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Тема Office</vt:lpstr>
      <vt:lpstr>Санкт-Петербургский государственный электротехнический университет «ЛЭТИ» им. В.И. Ульянова (Ленина)  Лабораторная работа № 4 Изучение шифров DES, 3DES и Магма  Студент: _______________ Васильева Ольга , группа 1381 Руководитель:___________ Племянников А.К., доцент каф. ИБ   Сант-Петербург 2024</vt:lpstr>
      <vt:lpstr>Цель работы и задание</vt:lpstr>
      <vt:lpstr>DES: Исходные данные и результаты со значением раундового ключа</vt:lpstr>
      <vt:lpstr>DES: Ручные расчеты для первого раунда</vt:lpstr>
      <vt:lpstr>Презентация PowerPoint</vt:lpstr>
      <vt:lpstr>DES: Ручные расчеты для первого раунда</vt:lpstr>
      <vt:lpstr>DES: Ручные расчеты для первого раунда</vt:lpstr>
      <vt:lpstr>DES: Схемы режимов ECB и CBC</vt:lpstr>
      <vt:lpstr>DES: Атака грубой силы</vt:lpstr>
      <vt:lpstr>3-DES: Анализ реализации в Cryptool2</vt:lpstr>
      <vt:lpstr>Магма: Расчет первого раунда</vt:lpstr>
      <vt:lpstr>Магма: Ручной расчет первого раунда шифрования</vt:lpstr>
      <vt:lpstr>Шифр Магма</vt:lpstr>
      <vt:lpstr>Шифр Магма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Olga</dc:creator>
  <cp:lastModifiedBy>Olga</cp:lastModifiedBy>
  <cp:revision>14</cp:revision>
  <dcterms:created xsi:type="dcterms:W3CDTF">2024-09-23T07:47:54Z</dcterms:created>
  <dcterms:modified xsi:type="dcterms:W3CDTF">2024-10-20T17:19:21Z</dcterms:modified>
</cp:coreProperties>
</file>